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png"/>
          <p:cNvPicPr/>
          <p:nvPr/>
        </p:nvPicPr>
        <p:blipFill>
          <a:blip r:embed="rId2">
            <a:extLst/>
          </a:blip>
          <a:srcRect l="0" t="33522" r="0" b="0"/>
          <a:stretch>
            <a:fillRect/>
          </a:stretch>
        </p:blipFill>
        <p:spPr>
          <a:xfrm>
            <a:off x="6046887" y="1625669"/>
            <a:ext cx="5860536" cy="26003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93143" dist="294586" dir="5400000">
              <a:srgbClr val="000000">
                <a:alpha val="50000"/>
              </a:srgbClr>
            </a:outerShdw>
          </a:effectLst>
        </p:spPr>
      </p:pic>
      <p:sp>
        <p:nvSpPr>
          <p:cNvPr id="41" name="Shape 41"/>
          <p:cNvSpPr/>
          <p:nvPr>
            <p:ph type="title" idx="4294967295"/>
          </p:nvPr>
        </p:nvSpPr>
        <p:spPr>
          <a:xfrm>
            <a:off x="727757" y="-1538998"/>
            <a:ext cx="5061646" cy="6921180"/>
          </a:xfrm>
          <a:prstGeom prst="rect">
            <a:avLst/>
          </a:prstGeom>
          <a:effectLst>
            <a:outerShdw sx="100000" sy="100000" kx="0" ky="0" algn="b" rotWithShape="0" blurRad="88900" dist="25400" dir="5400000">
              <a:srgbClr val="000000">
                <a:alpha val="50000"/>
              </a:srgbClr>
            </a:outerShdw>
          </a:effectLst>
        </p:spPr>
        <p:txBody>
          <a:bodyPr anchor="b"/>
          <a:lstStyle/>
          <a:p>
            <a:pPr lvl="0">
              <a:lnSpc>
                <a:spcPct val="160000"/>
              </a:lnSpc>
              <a:defRPr b="0" spc="0" sz="1800">
                <a:solidFill>
                  <a:srgbClr val="000000"/>
                </a:solidFill>
              </a:defRPr>
            </a:pPr>
            <a:r>
              <a:rPr b="1" spc="-78" sz="3900">
                <a:solidFill>
                  <a:srgbClr val="EEEEEE"/>
                </a:solidFill>
                <a:effectLst>
                  <a:outerShdw sx="100000" sy="100000" kx="0" ky="0" algn="b" rotWithShape="0" blurRad="571500" dist="0" dir="10020000">
                    <a:srgbClr val="000000">
                      <a:alpha val="15000"/>
                    </a:srgbClr>
                  </a:outerShdw>
                </a:effectLst>
                <a:latin typeface="Agent Orange"/>
                <a:ea typeface="Agent Orange"/>
                <a:cs typeface="Agent Orange"/>
                <a:sym typeface="Agent Orange"/>
              </a:rPr>
              <a:t>Short Story</a:t>
            </a:r>
            <a:endParaRPr b="1" spc="-78" sz="3900">
              <a:solidFill>
                <a:srgbClr val="EEEEEE"/>
              </a:solidFill>
              <a:effectLst>
                <a:outerShdw sx="100000" sy="100000" kx="0" ky="0" algn="b" rotWithShape="0" blurRad="571500" dist="0" dir="10020000">
                  <a:srgbClr val="000000">
                    <a:alpha val="15000"/>
                  </a:srgbClr>
                </a:outerShdw>
              </a:effectLst>
              <a:latin typeface="Agent Orange"/>
              <a:ea typeface="Agent Orange"/>
              <a:cs typeface="Agent Orange"/>
              <a:sym typeface="Agent Orange"/>
            </a:endParaRPr>
          </a:p>
          <a:p>
            <a:pPr lvl="0">
              <a:lnSpc>
                <a:spcPct val="160000"/>
              </a:lnSpc>
              <a:defRPr b="0" spc="0" sz="1800">
                <a:solidFill>
                  <a:srgbClr val="000000"/>
                </a:solidFill>
              </a:defRPr>
            </a:pPr>
            <a:r>
              <a:rPr b="1" spc="-78" sz="3900">
                <a:solidFill>
                  <a:srgbClr val="EEEEEE"/>
                </a:solidFill>
                <a:effectLst>
                  <a:outerShdw sx="100000" sy="100000" kx="0" ky="0" algn="b" rotWithShape="0" blurRad="571500" dist="0" dir="10020000">
                    <a:srgbClr val="000000">
                      <a:alpha val="15000"/>
                    </a:srgbClr>
                  </a:outerShdw>
                </a:effectLst>
                <a:latin typeface="Agent Orange"/>
                <a:ea typeface="Agent Orange"/>
                <a:cs typeface="Agent Orange"/>
                <a:sym typeface="Agent Orange"/>
              </a:rPr>
              <a:t>Novellette</a:t>
            </a:r>
            <a:endParaRPr b="1" spc="-78" sz="3900">
              <a:solidFill>
                <a:srgbClr val="EEEEEE"/>
              </a:solidFill>
              <a:effectLst>
                <a:outerShdw sx="100000" sy="100000" kx="0" ky="0" algn="b" rotWithShape="0" blurRad="571500" dist="0" dir="10020000">
                  <a:srgbClr val="000000">
                    <a:alpha val="15000"/>
                  </a:srgbClr>
                </a:outerShdw>
              </a:effectLst>
              <a:latin typeface="Agent Orange"/>
              <a:ea typeface="Agent Orange"/>
              <a:cs typeface="Agent Orange"/>
              <a:sym typeface="Agent Orange"/>
            </a:endParaRPr>
          </a:p>
          <a:p>
            <a:pPr lvl="0">
              <a:lnSpc>
                <a:spcPct val="160000"/>
              </a:lnSpc>
              <a:defRPr b="0" spc="0" sz="1800">
                <a:solidFill>
                  <a:srgbClr val="000000"/>
                </a:solidFill>
              </a:defRPr>
            </a:pPr>
            <a:r>
              <a:rPr b="1" spc="-78" sz="3900">
                <a:solidFill>
                  <a:srgbClr val="EEEEEE"/>
                </a:solidFill>
                <a:effectLst>
                  <a:outerShdw sx="100000" sy="100000" kx="0" ky="0" algn="b" rotWithShape="0" blurRad="571500" dist="0" dir="10020000">
                    <a:srgbClr val="000000">
                      <a:alpha val="15000"/>
                    </a:srgbClr>
                  </a:outerShdw>
                </a:effectLst>
                <a:latin typeface="Agent Orange"/>
                <a:ea typeface="Agent Orange"/>
                <a:cs typeface="Agent Orange"/>
                <a:sym typeface="Agent Orange"/>
              </a:rPr>
              <a:t>Novella</a:t>
            </a:r>
            <a:endParaRPr b="1" spc="-78" sz="3900">
              <a:solidFill>
                <a:srgbClr val="EEEEEE"/>
              </a:solidFill>
              <a:effectLst>
                <a:outerShdw sx="100000" sy="100000" kx="0" ky="0" algn="b" rotWithShape="0" blurRad="571500" dist="0" dir="10020000">
                  <a:srgbClr val="000000">
                    <a:alpha val="15000"/>
                  </a:srgbClr>
                </a:outerShdw>
              </a:effectLst>
              <a:latin typeface="Agent Orange"/>
              <a:ea typeface="Agent Orange"/>
              <a:cs typeface="Agent Orange"/>
              <a:sym typeface="Agent Orange"/>
            </a:endParaRPr>
          </a:p>
          <a:p>
            <a:pPr lvl="0">
              <a:lnSpc>
                <a:spcPct val="160000"/>
              </a:lnSpc>
              <a:defRPr b="0" spc="0" sz="1800">
                <a:solidFill>
                  <a:srgbClr val="000000"/>
                </a:solidFill>
              </a:defRPr>
            </a:pPr>
            <a:r>
              <a:rPr b="1" spc="-78" sz="3900">
                <a:solidFill>
                  <a:srgbClr val="EEEEEE"/>
                </a:solidFill>
                <a:effectLst>
                  <a:outerShdw sx="100000" sy="100000" kx="0" ky="0" algn="b" rotWithShape="0" blurRad="571500" dist="0" dir="10020000">
                    <a:srgbClr val="000000">
                      <a:alpha val="15000"/>
                    </a:srgbClr>
                  </a:outerShdw>
                </a:effectLst>
                <a:latin typeface="Agent Orange"/>
                <a:ea typeface="Agent Orange"/>
                <a:cs typeface="Agent Orange"/>
                <a:sym typeface="Agent Orange"/>
              </a:rPr>
              <a:t>Novel</a:t>
            </a:r>
            <a:endParaRPr b="1" spc="-78" sz="3900">
              <a:solidFill>
                <a:srgbClr val="EEEEEE"/>
              </a:solidFill>
              <a:effectLst>
                <a:outerShdw sx="100000" sy="100000" kx="0" ky="0" algn="b" rotWithShape="0" blurRad="571500" dist="0" dir="10020000">
                  <a:srgbClr val="000000">
                    <a:alpha val="15000"/>
                  </a:srgbClr>
                </a:outerShdw>
              </a:effectLst>
              <a:latin typeface="Agent Orange"/>
              <a:ea typeface="Agent Orange"/>
              <a:cs typeface="Agent Orange"/>
              <a:sym typeface="Agent Orange"/>
            </a:endParaRPr>
          </a:p>
        </p:txBody>
      </p:sp>
      <p:sp>
        <p:nvSpPr>
          <p:cNvPr id="42" name="Shape 42"/>
          <p:cNvSpPr/>
          <p:nvPr>
            <p:ph type="body" idx="4294967295"/>
          </p:nvPr>
        </p:nvSpPr>
        <p:spPr>
          <a:xfrm>
            <a:off x="1676036" y="8075066"/>
            <a:ext cx="10087863" cy="2184401"/>
          </a:xfrm>
          <a:prstGeom prst="rect">
            <a:avLst/>
          </a:prstGeom>
          <a:effectLst>
            <a:outerShdw sx="100000" sy="100000" kx="0" ky="0" algn="b" rotWithShape="0" blurRad="265323" dist="80675" dir="5400000">
              <a:srgbClr val="000000">
                <a:alpha val="5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420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EEEEE"/>
                </a:solidFill>
              </a:rPr>
              <a:t>Short Story Writing Unit</a:t>
            </a:r>
            <a:endParaRPr sz="4200">
              <a:solidFill>
                <a:srgbClr val="EEEEEE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404984" y="5803070"/>
            <a:ext cx="14249903" cy="27228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80675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6700">
                <a:latin typeface="Cooper Std Black"/>
                <a:ea typeface="Cooper Std Black"/>
                <a:cs typeface="Cooper Std Black"/>
                <a:sym typeface="Cooper Std Blac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00">
                <a:solidFill>
                  <a:srgbClr val="EEEEEE"/>
                </a:solidFill>
              </a:rPr>
              <a:t>What’s the Difference ?</a:t>
            </a:r>
            <a:endParaRPr b="1" sz="6700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388834" y="-3002058"/>
            <a:ext cx="28735841" cy="1997491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869379" y="679856"/>
            <a:ext cx="7301420" cy="839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3E4044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Short Story</a:t>
            </a:r>
            <a:endParaRPr sz="5700">
              <a:solidFill>
                <a:srgbClr val="3E4044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4044"/>
                </a:solidFill>
              </a:rPr>
              <a:t>3,500 - 7,500 Words</a:t>
            </a:r>
            <a:endParaRPr sz="3800">
              <a:solidFill>
                <a:srgbClr val="3E4044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3E4044"/>
              </a:solidFill>
            </a:endParaRPr>
          </a:p>
          <a:p>
            <a:pPr lvl="0" marL="581958" indent="-581958" algn="l">
              <a:buClr>
                <a:srgbClr val="A3300F"/>
              </a:buClr>
              <a:buSzPct val="125000"/>
              <a:buChar char="๏"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E4044"/>
                </a:solidFill>
              </a:rPr>
              <a:t>one of the most common forms of writing</a:t>
            </a:r>
            <a:endParaRPr sz="4400">
              <a:solidFill>
                <a:srgbClr val="3E4044"/>
              </a:solidFill>
            </a:endParaRPr>
          </a:p>
          <a:p>
            <a:pPr lvl="0" marL="581958" indent="-581958" algn="l">
              <a:buClr>
                <a:srgbClr val="A3300F"/>
              </a:buClr>
              <a:buSzPct val="125000"/>
              <a:buChar char="๏"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E4044"/>
                </a:solidFill>
              </a:rPr>
              <a:t>often used to describe a single event, or a tale of one character</a:t>
            </a:r>
            <a:endParaRPr sz="4400">
              <a:solidFill>
                <a:srgbClr val="3E4044"/>
              </a:solidFill>
            </a:endParaRPr>
          </a:p>
          <a:p>
            <a:pPr lvl="0" marL="581958" indent="-581958" algn="l">
              <a:buClr>
                <a:srgbClr val="A3300F"/>
              </a:buClr>
              <a:buSzPct val="125000"/>
              <a:buChar char="๏"/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E4044"/>
                </a:solidFill>
              </a:rPr>
              <a:t>sub-plots and various characters are not usually included in a short story.</a:t>
            </a:r>
            <a:endParaRPr sz="4400">
              <a:solidFill>
                <a:srgbClr val="3E4044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3E4044"/>
              </a:solidFill>
            </a:endParaRPr>
          </a:p>
        </p:txBody>
      </p:sp>
      <p:pic>
        <p:nvPicPr>
          <p:cNvPr id="47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9628" y="4201191"/>
            <a:ext cx="5289421" cy="5240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10374" y="-2383589"/>
            <a:ext cx="25198637" cy="1751612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818176" y="783790"/>
            <a:ext cx="9085417" cy="7123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3E4044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Short Story</a:t>
            </a:r>
            <a:endParaRPr sz="3400">
              <a:solidFill>
                <a:srgbClr val="3E4044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3E4044"/>
                </a:solidFill>
              </a:rPr>
              <a:t>3,500 - 7,500 Words</a:t>
            </a:r>
            <a:endParaRPr sz="2300">
              <a:solidFill>
                <a:srgbClr val="3E4044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3E4044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3E4044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4044"/>
                </a:solidFill>
              </a:rPr>
              <a:t>fictional prose written in narrative style</a:t>
            </a:r>
            <a:endParaRPr sz="3800">
              <a:solidFill>
                <a:srgbClr val="3E4044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4044"/>
                </a:solidFill>
              </a:rPr>
              <a:t>can be ‘First Person Narrative’ or ‘Third Person Narrative’</a:t>
            </a:r>
            <a:endParaRPr sz="3800">
              <a:solidFill>
                <a:srgbClr val="3E4044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4044"/>
                </a:solidFill>
              </a:rPr>
              <a:t>The most important difference between a short-story, novelette, novella and a novel is the </a:t>
            </a:r>
            <a:r>
              <a:rPr sz="3800">
                <a:solidFill>
                  <a:srgbClr val="B23917"/>
                </a:solidFill>
              </a:rPr>
              <a:t>word count</a:t>
            </a:r>
            <a:r>
              <a:rPr sz="3800">
                <a:solidFill>
                  <a:srgbClr val="3E4044"/>
                </a:solidFill>
              </a:rPr>
              <a:t>. </a:t>
            </a:r>
            <a:endParaRPr sz="3800">
              <a:solidFill>
                <a:srgbClr val="3E4044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4044"/>
                </a:solidFill>
              </a:rPr>
              <a:t>the average short story revolves around 3,500 words. </a:t>
            </a:r>
            <a:endParaRPr sz="3800">
              <a:solidFill>
                <a:srgbClr val="3E4044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46757" y="5454737"/>
            <a:ext cx="6588726" cy="359238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8394022" y="2964825"/>
            <a:ext cx="3187997" cy="45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Word count:</a:t>
            </a:r>
            <a:endParaRPr sz="38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3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A novelette is greater than a short-story, but it must be shorter than a novella.</a:t>
            </a:r>
          </a:p>
        </p:txBody>
      </p:sp>
      <p:sp>
        <p:nvSpPr>
          <p:cNvPr id="54" name="Shape 54"/>
          <p:cNvSpPr/>
          <p:nvPr/>
        </p:nvSpPr>
        <p:spPr>
          <a:xfrm>
            <a:off x="1350845" y="1234510"/>
            <a:ext cx="6711639" cy="45069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3745" dir="5400000">
              <a:srgbClr val="000000">
                <a:alpha val="7119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EEEEEE"/>
                </a:solidFill>
                <a:latin typeface="Agent Orange"/>
                <a:ea typeface="Agent Orange"/>
                <a:cs typeface="Agent Orange"/>
                <a:sym typeface="Agent Orange"/>
              </a:rPr>
              <a:t>Novelette</a:t>
            </a:r>
            <a:endParaRPr sz="5700">
              <a:solidFill>
                <a:srgbClr val="EEEEEE"/>
              </a:solidFill>
              <a:latin typeface="Agent Orange"/>
              <a:ea typeface="Agent Orange"/>
              <a:cs typeface="Agent Orange"/>
              <a:sym typeface="Agent Orange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EEEEE"/>
                </a:solidFill>
              </a:rPr>
              <a:t>7,500 - 17,000 words</a:t>
            </a:r>
            <a:endParaRPr sz="40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EEEEEE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EEEEE"/>
                </a:solidFill>
              </a:rPr>
              <a:t>narrative fictional prose</a:t>
            </a:r>
            <a:endParaRPr sz="4000">
              <a:solidFill>
                <a:srgbClr val="EEEEEE"/>
              </a:solidFill>
            </a:endParaRPr>
          </a:p>
          <a:p>
            <a:pPr lvl="0" marL="228600" indent="-228600" algn="l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EEEEE"/>
                </a:solidFill>
              </a:rPr>
              <a:t>not used very often</a:t>
            </a:r>
            <a:endParaRPr sz="4000">
              <a:solidFill>
                <a:srgbClr val="EEEEE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6752495" y="922163"/>
            <a:ext cx="5350973" cy="8266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EEEEEE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involves multiple sub-plots, twists and characters</a:t>
            </a:r>
            <a:endParaRPr sz="3800">
              <a:solidFill>
                <a:srgbClr val="EEEEEE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written with a satirical, moral or educational nature and purpose</a:t>
            </a:r>
            <a:endParaRPr sz="3800">
              <a:solidFill>
                <a:srgbClr val="EEEEEE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usually a story of a single character</a:t>
            </a:r>
            <a:endParaRPr sz="3800">
              <a:solidFill>
                <a:srgbClr val="EEEEEE"/>
              </a:solidFill>
            </a:endParaRPr>
          </a:p>
          <a:p>
            <a:pPr lvl="0" marL="581958" indent="-581958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can involve multiple characters</a:t>
            </a:r>
            <a:endParaRPr sz="38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EEEEEE"/>
              </a:solidFill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153139" y="1602161"/>
            <a:ext cx="4376625" cy="1840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EEEEEE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EEEEE"/>
                </a:solidFill>
              </a:rPr>
              <a:t>17,000 - 40,000 Words</a:t>
            </a:r>
          </a:p>
        </p:txBody>
      </p:sp>
      <p:pic>
        <p:nvPicPr>
          <p:cNvPr id="5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6067" y="5898356"/>
            <a:ext cx="5759603" cy="353934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156233" y="1611937"/>
            <a:ext cx="475785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6100">
                <a:latin typeface="Agent Orange"/>
                <a:ea typeface="Agent Orange"/>
                <a:cs typeface="Agent Orange"/>
                <a:sym typeface="Agent Orang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100">
                <a:solidFill>
                  <a:srgbClr val="EEEEEE"/>
                </a:solidFill>
              </a:rPr>
              <a:t>Novella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960254" y="-2389560"/>
            <a:ext cx="26359431" cy="1832301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2033716" y="836984"/>
            <a:ext cx="7891183" cy="759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5900">
                <a:solidFill>
                  <a:srgbClr val="066F79"/>
                </a:solidFill>
                <a:latin typeface="Agent Orange"/>
                <a:ea typeface="Agent Orange"/>
                <a:cs typeface="Agent Orange"/>
                <a:sym typeface="Agent Orange"/>
              </a:rPr>
              <a:t>Novel </a:t>
            </a:r>
            <a:endParaRPr b="1" sz="5900">
              <a:solidFill>
                <a:srgbClr val="066F79"/>
              </a:solidFill>
              <a:latin typeface="Agent Orange"/>
              <a:ea typeface="Agent Orange"/>
              <a:cs typeface="Agent Orange"/>
              <a:sym typeface="Agent Orange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4044"/>
                </a:solidFill>
              </a:rPr>
              <a:t>40,000+ Words</a:t>
            </a:r>
            <a:endParaRPr sz="3600">
              <a:solidFill>
                <a:srgbClr val="3E4044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3E4044"/>
              </a:solidFill>
            </a:endParaRPr>
          </a:p>
          <a:p>
            <a:pPr lvl="0" marL="584200" indent="-584200" algn="l">
              <a:buClr>
                <a:srgbClr val="089199"/>
              </a:buClr>
              <a:buSzPct val="100000"/>
              <a:buChar char="๏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4044"/>
                </a:solidFill>
              </a:rPr>
              <a:t>multiple major characters, sub-plots, conflicts and twists</a:t>
            </a:r>
            <a:endParaRPr sz="3600">
              <a:solidFill>
                <a:srgbClr val="3E4044"/>
              </a:solidFill>
            </a:endParaRPr>
          </a:p>
          <a:p>
            <a:pPr lvl="0" marL="584200" indent="-584200" algn="l">
              <a:buClr>
                <a:srgbClr val="089199"/>
              </a:buClr>
              <a:buSzPct val="100000"/>
              <a:buChar char="๏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4044"/>
                </a:solidFill>
              </a:rPr>
              <a:t>the plot moves forward with actions, thoughts, results, evoked by different characters</a:t>
            </a:r>
            <a:endParaRPr sz="3600">
              <a:solidFill>
                <a:srgbClr val="3E4044"/>
              </a:solidFill>
            </a:endParaRPr>
          </a:p>
          <a:p>
            <a:pPr lvl="0" marL="584200" indent="-584200" algn="l">
              <a:buClr>
                <a:srgbClr val="089199"/>
              </a:buClr>
              <a:buSzPct val="100000"/>
              <a:buChar char="๏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4044"/>
                </a:solidFill>
              </a:rPr>
              <a:t>several twists in the main story</a:t>
            </a:r>
            <a:endParaRPr sz="3600">
              <a:solidFill>
                <a:srgbClr val="3E4044"/>
              </a:solidFill>
            </a:endParaRPr>
          </a:p>
          <a:p>
            <a:pPr lvl="0" marL="584200" indent="-584200" algn="l">
              <a:buClr>
                <a:srgbClr val="089199"/>
              </a:buClr>
              <a:buSzPct val="100000"/>
              <a:buChar char="๏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4044"/>
                </a:solidFill>
              </a:rPr>
              <a:t>sub-stories and sub-plots (story within a story) - considered the real beauty of a novel</a:t>
            </a:r>
            <a:endParaRPr sz="3600">
              <a:solidFill>
                <a:srgbClr val="3E4044"/>
              </a:solidFill>
            </a:endParaRPr>
          </a:p>
        </p:txBody>
      </p:sp>
      <p:pic>
        <p:nvPicPr>
          <p:cNvPr id="63" name="pasted-image.png"/>
          <p:cNvPicPr/>
          <p:nvPr/>
        </p:nvPicPr>
        <p:blipFill>
          <a:blip r:embed="rId3">
            <a:alphaModFix amt="75620"/>
            <a:extLst/>
          </a:blip>
          <a:stretch>
            <a:fillRect/>
          </a:stretch>
        </p:blipFill>
        <p:spPr>
          <a:xfrm>
            <a:off x="8665506" y="-1117832"/>
            <a:ext cx="9576358" cy="12487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960254" y="-2389559"/>
            <a:ext cx="26359430" cy="1832301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2018816" y="694323"/>
            <a:ext cx="6863449" cy="749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66F79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Novel </a:t>
            </a:r>
            <a:endParaRPr b="1" sz="4800">
              <a:solidFill>
                <a:srgbClr val="066F79"/>
              </a:solidFill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4044"/>
                </a:solidFill>
              </a:rPr>
              <a:t>40,000+ Words</a:t>
            </a:r>
            <a:endParaRPr sz="3600">
              <a:solidFill>
                <a:srgbClr val="3E4044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3E4044"/>
              </a:solidFill>
            </a:endParaRPr>
          </a:p>
          <a:p>
            <a:pPr lvl="0" marL="520700" indent="-520700" algn="l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4044"/>
                </a:solidFill>
              </a:rPr>
              <a:t>The word count for a novel is debatable. Different genres have different words count</a:t>
            </a:r>
            <a:endParaRPr sz="3600">
              <a:solidFill>
                <a:srgbClr val="3E4044"/>
              </a:solidFill>
            </a:endParaRPr>
          </a:p>
          <a:p>
            <a:pPr lvl="0" marL="549627" indent="-549627" algn="l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4044"/>
                </a:solidFill>
              </a:rPr>
              <a:t>Fantasy, horror or a science fiction novel are of the greatest lengths. </a:t>
            </a:r>
            <a:endParaRPr sz="3800">
              <a:solidFill>
                <a:srgbClr val="3E4044"/>
              </a:solidFill>
            </a:endParaRPr>
          </a:p>
          <a:p>
            <a:pPr lvl="0" marL="549627" indent="-549627" algn="l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4044"/>
                </a:solidFill>
              </a:rPr>
              <a:t>The Lord of the Rings series and the Harry Potter series have set the trademark of having the most words. </a:t>
            </a:r>
          </a:p>
        </p:txBody>
      </p:sp>
      <p:pic>
        <p:nvPicPr>
          <p:cNvPr id="67" name="pasted-image.png"/>
          <p:cNvPicPr/>
          <p:nvPr/>
        </p:nvPicPr>
        <p:blipFill>
          <a:blip r:embed="rId3">
            <a:alphaModFix amt="75620"/>
            <a:extLst/>
          </a:blip>
          <a:stretch>
            <a:fillRect/>
          </a:stretch>
        </p:blipFill>
        <p:spPr>
          <a:xfrm>
            <a:off x="8665506" y="-1117832"/>
            <a:ext cx="9576358" cy="12487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